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258" r:id="rId3"/>
    <p:sldId id="265" r:id="rId4"/>
    <p:sldId id="295" r:id="rId5"/>
    <p:sldId id="297" r:id="rId6"/>
    <p:sldId id="300" r:id="rId7"/>
    <p:sldId id="298" r:id="rId8"/>
    <p:sldId id="299" r:id="rId9"/>
    <p:sldId id="301" r:id="rId10"/>
    <p:sldId id="302" r:id="rId11"/>
    <p:sldId id="309" r:id="rId12"/>
    <p:sldId id="303" r:id="rId13"/>
    <p:sldId id="304" r:id="rId14"/>
    <p:sldId id="305" r:id="rId15"/>
    <p:sldId id="306" r:id="rId16"/>
    <p:sldId id="307" r:id="rId17"/>
    <p:sldId id="308" r:id="rId18"/>
    <p:sldId id="284" r:id="rId19"/>
    <p:sldId id="285" r:id="rId20"/>
    <p:sldId id="31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01F4B-1D68-4779-A581-0D678DFF4098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4AF81-BC31-4ECF-AA7B-209B1ABF18A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6087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4AF81-BC31-4ECF-AA7B-209B1ABF18A4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8787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8717129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116005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15350126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953452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8698342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2183988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9527326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78997482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901027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0298418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3321913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9889294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5950565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8966408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1702428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814981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0466218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52A3B-329E-4B45-9218-C6B17694DD95}" type="datetimeFigureOut">
              <a:rPr lang="en-AE" smtClean="0"/>
              <a:t>13/07/2024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21754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cqLZBT-PQBKtu2arrOMnBTuI6PsklTyr83pd3ozOTSrlLSaQ/viewform?usp=sf_lin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" TargetMode="External"/><Relationship Id="rId2" Type="http://schemas.openxmlformats.org/officeDocument/2006/relationships/hyperlink" Target="https://skillsforall.com/course/python-essentials-1?courseLang=en-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python-programming-language-tutorial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A375-C9F3-41CB-719C-C3F52EDE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361063"/>
            <a:ext cx="8791575" cy="2015531"/>
          </a:xfrm>
        </p:spPr>
        <p:txBody>
          <a:bodyPr>
            <a:normAutofit/>
          </a:bodyPr>
          <a:lstStyle/>
          <a:p>
            <a:r>
              <a:rPr lang="en-US" dirty="0"/>
              <a:t>Session 3: Conditionals and Loops 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528-4CED-6CBE-082A-DC2B467C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77939"/>
            <a:ext cx="5315946" cy="348987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/>
              <a:t>Arfa Kazi, Head of Python Programming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2C2FA9-6216-A740-6C4B-E4E5A7BD6DC6}"/>
              </a:ext>
            </a:extLst>
          </p:cNvPr>
          <p:cNvSpPr txBox="1">
            <a:spLocks/>
          </p:cNvSpPr>
          <p:nvPr/>
        </p:nvSpPr>
        <p:spPr>
          <a:xfrm>
            <a:off x="1876424" y="2408830"/>
            <a:ext cx="6585188" cy="571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Middlesex Computing Society: Python Programming</a:t>
            </a:r>
            <a:endParaRPr lang="en-A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4691-B730-4A55-E4EB-723D6ABB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756" y="438342"/>
            <a:ext cx="2447662" cy="210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CE8CA-98E5-027E-3ED2-6C6DA8D4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200" y="4002329"/>
            <a:ext cx="2605799" cy="28556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3420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8937-6598-A23F-88F6-669FF51AE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60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FE6F-13B9-89E0-F2E5-814A11CEA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73922"/>
            <a:ext cx="4844521" cy="4772287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For loops is used to iterate over a sequence (e.g., list, tuple, string) and execute a block of code for each item in the sequence.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Useful for iterating over items in a collection.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Commonly used for looping through arrays or strings.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for variable in </a:t>
            </a:r>
            <a:r>
              <a:rPr lang="en-US" sz="2000" dirty="0" err="1"/>
              <a:t>iterable</a:t>
            </a:r>
            <a:r>
              <a:rPr lang="en-US" sz="2000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	# code to execute in each iteration</a:t>
            </a:r>
          </a:p>
          <a:p>
            <a:pPr>
              <a:lnSpc>
                <a:spcPct val="110000"/>
              </a:lnSpc>
            </a:pPr>
            <a:endParaRPr lang="en-GB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48E4D-E351-F1A9-C967-A5CC62202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2" r="7095"/>
          <a:stretch/>
        </p:blipFill>
        <p:spPr>
          <a:xfrm>
            <a:off x="6206068" y="1997153"/>
            <a:ext cx="5262926" cy="344588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62820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9026-AE76-FD21-B7F0-EEE00B6E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and Range Keywords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6F4D7-4815-05A2-8446-55D259BFD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09" y="2017473"/>
            <a:ext cx="4521275" cy="42547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GB" sz="2800" dirty="0"/>
              <a:t>In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2EC94-8FE9-5B1C-301A-19FC01BEA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08" y="2527486"/>
            <a:ext cx="4521275" cy="347070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in keyword is used to check if an item exists within a sequence (such as a list, tuple, or string).</a:t>
            </a:r>
          </a:p>
          <a:p>
            <a:r>
              <a:rPr lang="en-US" dirty="0"/>
              <a:t>Returns Boolean.</a:t>
            </a:r>
          </a:p>
          <a:p>
            <a:r>
              <a:rPr lang="en-US" dirty="0"/>
              <a:t>Used in checking for membership</a:t>
            </a:r>
          </a:p>
          <a:p>
            <a:r>
              <a:rPr lang="en-GB" dirty="0"/>
              <a:t>item in sequence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DA82-4549-5477-887D-453FDD630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8883" y="2017473"/>
            <a:ext cx="5235507" cy="425475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GB" sz="2800" dirty="0"/>
              <a:t>Range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45F7-FF80-DB78-B17A-6096CF893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8885" y="2527486"/>
            <a:ext cx="5235508" cy="347070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range function generates a sequence of numbers, which is commonly used to iterate over with for loops.</a:t>
            </a:r>
          </a:p>
          <a:p>
            <a:r>
              <a:rPr lang="en-US" dirty="0"/>
              <a:t>Returns a sequence of numbers</a:t>
            </a:r>
          </a:p>
          <a:p>
            <a:r>
              <a:rPr lang="en-US" dirty="0"/>
              <a:t>Used in looping a set number of times.</a:t>
            </a:r>
          </a:p>
          <a:p>
            <a:r>
              <a:rPr lang="en-GB" dirty="0"/>
              <a:t>range(start, stop, step)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50151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9DAB-C5EB-E6A4-B278-350D55FF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While Loop</a:t>
            </a:r>
          </a:p>
        </p:txBody>
      </p:sp>
      <p:pic>
        <p:nvPicPr>
          <p:cNvPr id="5" name="Picture 4" descr="A video game graphics&#10;&#10;Description automatically generated">
            <a:extLst>
              <a:ext uri="{FF2B5EF4-FFF2-40B4-BE49-F238E27FC236}">
                <a16:creationId xmlns:a16="http://schemas.microsoft.com/office/drawing/2014/main" id="{0CE8FFA7-1746-8979-0380-DB64C6FC0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8" t="44" r="7399" b="-44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EEDE-31F2-B31F-E3BF-015D3B099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6"/>
            <a:ext cx="5682721" cy="4267319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while loop repeatedly executes a block of code as long as a specified condition is true.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the number of iterations is not known beforehand.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en-US" dirty="0"/>
              <a:t>Commonly used for scenarios where the loop should continue until a condition is met.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while condition: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# code to execute while condition is true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700" b="1" dirty="0"/>
          </a:p>
        </p:txBody>
      </p:sp>
    </p:spTree>
    <p:extLst>
      <p:ext uri="{BB962C8B-B14F-4D97-AF65-F5344CB8AC3E}">
        <p14:creationId xmlns:p14="http://schemas.microsoft.com/office/powerpoint/2010/main" val="110561971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B659-DA51-4EE8-7E2D-27699D71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/>
              <a:t>While True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4C799-A06F-0E59-E7A8-A785324B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250923" cy="4368670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A while True loop creates an infinite loop that continues to execute until explicitly broken out of using a break statement.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Commonly used in applications where continuous monitoring or repeated actions are required until a stop condition is met.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900" b="1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while True: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    # code to execute indefinitely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    if </a:t>
            </a:r>
            <a:r>
              <a:rPr lang="en-US" sz="1900" i="1" dirty="0"/>
              <a:t>condition</a:t>
            </a:r>
            <a:r>
              <a:rPr lang="en-US" sz="1900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        break  # exit the loop when condition is met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300" dirty="0"/>
          </a:p>
          <a:p>
            <a:pPr marL="0" indent="0">
              <a:lnSpc>
                <a:spcPct val="110000"/>
              </a:lnSpc>
              <a:buNone/>
            </a:pPr>
            <a:endParaRPr lang="en-GB" sz="13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95911-C5DF-6E25-0638-E6B9A0CBA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1" r="-1" b="-1"/>
          <a:stretch/>
        </p:blipFill>
        <p:spPr>
          <a:xfrm>
            <a:off x="6609693" y="2490225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43741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9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941809-1AA1-001E-0860-E48A74B7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GB"/>
              <a:t>Loops with Lists</a:t>
            </a:r>
            <a:endParaRPr lang="en-GB" dirty="0"/>
          </a:p>
        </p:txBody>
      </p:sp>
      <p:sp useBgFill="1">
        <p:nvSpPr>
          <p:cNvPr id="118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51556-2CB4-6367-9A1B-CD2B0BA1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896522"/>
            <a:ext cx="6406621" cy="543442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Use Loops to print each item of a list.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FOR LOOP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 item in </a:t>
            </a:r>
            <a:r>
              <a:rPr lang="en-US" dirty="0" err="1"/>
              <a:t>list_name</a:t>
            </a:r>
            <a:r>
              <a:rPr lang="en-US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print(item) # code to execute for each item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WHILE LOOP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index = 0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while index &lt;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list_name</a:t>
            </a:r>
            <a:r>
              <a:rPr lang="en-US" dirty="0"/>
              <a:t>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# code to execute for each item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  index += 1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335868421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CC41-5FF7-01B8-AEFC-237142DB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Nested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C064B-AA6D-F59A-133A-9614D5DC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0" y="3120934"/>
            <a:ext cx="4689234" cy="18288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78A5-4911-8FA4-41CF-4CA0B805D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56" y="2097088"/>
            <a:ext cx="5310631" cy="43611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/>
              <a:t>Loops inside loops are called nested loops.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Useful for working with multi-dimensional data structures.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b="1" dirty="0"/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for </a:t>
            </a:r>
            <a:r>
              <a:rPr lang="en-US" sz="2600" dirty="0" err="1"/>
              <a:t>i</a:t>
            </a:r>
            <a:r>
              <a:rPr lang="en-US" sz="2600" dirty="0"/>
              <a:t> in range(3):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	for j in range(3):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		print(</a:t>
            </a:r>
            <a:r>
              <a:rPr lang="en-US" sz="2600" dirty="0" err="1"/>
              <a:t>i</a:t>
            </a:r>
            <a:r>
              <a:rPr lang="en-US" sz="2600" dirty="0"/>
              <a:t>, j)</a:t>
            </a:r>
          </a:p>
          <a:p>
            <a:pPr marL="0" indent="0">
              <a:lnSpc>
                <a:spcPct val="110000"/>
              </a:lnSpc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99275118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B091-C8EA-37DE-3B89-AB52E5E5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and 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20BA-A57B-002E-18AE-B62F2BC73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0833"/>
            <a:ext cx="9905999" cy="1756610"/>
          </a:xfrm>
        </p:spPr>
        <p:txBody>
          <a:bodyPr/>
          <a:lstStyle/>
          <a:p>
            <a:r>
              <a:rPr lang="en-US" b="1" dirty="0"/>
              <a:t>Break:</a:t>
            </a:r>
            <a:r>
              <a:rPr lang="en-US" dirty="0"/>
              <a:t> Exits the loop immediately.</a:t>
            </a:r>
          </a:p>
          <a:p>
            <a:r>
              <a:rPr lang="en-US" b="1" dirty="0"/>
              <a:t>Continue:</a:t>
            </a:r>
            <a:r>
              <a:rPr lang="en-US" dirty="0"/>
              <a:t> Skips the current iteration and continues with the next one.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701E4-D267-F988-4B07-EC6B39AB9440}"/>
              </a:ext>
            </a:extLst>
          </p:cNvPr>
          <p:cNvSpPr txBox="1">
            <a:spLocks/>
          </p:cNvSpPr>
          <p:nvPr/>
        </p:nvSpPr>
        <p:spPr>
          <a:xfrm>
            <a:off x="1141411" y="3429000"/>
            <a:ext cx="9905999" cy="3344779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Break: 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range(5):</a:t>
            </a:r>
          </a:p>
          <a:p>
            <a:pPr marL="0" indent="0">
              <a:buNone/>
            </a:pPr>
            <a:r>
              <a:rPr lang="en-US" dirty="0"/>
              <a:t>    if </a:t>
            </a:r>
            <a:r>
              <a:rPr lang="en-US" dirty="0" err="1"/>
              <a:t>i</a:t>
            </a:r>
            <a:r>
              <a:rPr lang="en-US" dirty="0"/>
              <a:t> == 3:</a:t>
            </a:r>
          </a:p>
          <a:p>
            <a:pPr marL="0" indent="0">
              <a:buNone/>
            </a:pPr>
            <a:r>
              <a:rPr lang="en-US" dirty="0"/>
              <a:t>        break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  # Output: 0, 1, 2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Continue: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range(5):</a:t>
            </a:r>
          </a:p>
          <a:p>
            <a:pPr marL="0" indent="0">
              <a:buNone/>
            </a:pPr>
            <a:r>
              <a:rPr lang="en-US" dirty="0"/>
              <a:t>    if </a:t>
            </a:r>
            <a:r>
              <a:rPr lang="en-US" dirty="0" err="1"/>
              <a:t>i</a:t>
            </a:r>
            <a:r>
              <a:rPr lang="en-US" dirty="0"/>
              <a:t> == 3:</a:t>
            </a:r>
          </a:p>
          <a:p>
            <a:pPr marL="0" indent="0">
              <a:buNone/>
            </a:pPr>
            <a:r>
              <a:rPr lang="en-US" dirty="0"/>
              <a:t>        continue</a:t>
            </a:r>
          </a:p>
          <a:p>
            <a:pPr marL="0" indent="0">
              <a:buNone/>
            </a:pPr>
            <a:r>
              <a:rPr lang="en-US" dirty="0"/>
              <a:t>    print(</a:t>
            </a:r>
            <a:r>
              <a:rPr lang="en-US" dirty="0" err="1"/>
              <a:t>i</a:t>
            </a:r>
            <a:r>
              <a:rPr lang="en-US" dirty="0"/>
              <a:t>)  # Output: 0, 1, 2, 4</a:t>
            </a:r>
          </a:p>
        </p:txBody>
      </p:sp>
    </p:spTree>
    <p:extLst>
      <p:ext uri="{BB962C8B-B14F-4D97-AF65-F5344CB8AC3E}">
        <p14:creationId xmlns:p14="http://schemas.microsoft.com/office/powerpoint/2010/main" val="398693050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07BB-84E3-C97F-F3DF-73236AB5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/>
              <a:t>Mini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B6FF-F16D-85EA-9CA2-FE864538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556562"/>
            <a:ext cx="9905999" cy="2882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Get all correct for a Prize!!</a:t>
            </a:r>
          </a:p>
          <a:p>
            <a:pPr marL="0" indent="0" algn="ctr">
              <a:buNone/>
            </a:pPr>
            <a:r>
              <a:rPr lang="en-GB" sz="3200" dirty="0">
                <a:hlinkClick r:id="rId2"/>
              </a:rPr>
              <a:t>https://docs.google.com/forms/d/e/1FAIpQLScqLZBT-PQBKtu2arrOMnBTuI6PsklTyr83pd3ozOTSrlLSaQ/viewform?usp=sf_link</a:t>
            </a:r>
            <a:endParaRPr lang="en-GB" sz="3200" dirty="0"/>
          </a:p>
          <a:p>
            <a:pPr algn="ctr"/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827399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CAE9-11ED-9088-AEFF-25195926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65EC-2EC0-C618-5226-D381D5B4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ighlight>
                  <a:srgbClr val="808080"/>
                </a:highlight>
                <a:hlinkClick r:id="rId2"/>
              </a:rPr>
              <a:t>Cisco Python Essentials 1 https://skillsforall.com/course/python-essentials-1?courseLang=en-US</a:t>
            </a:r>
            <a:endParaRPr lang="en-GB" dirty="0">
              <a:highlight>
                <a:srgbClr val="808080"/>
              </a:highlight>
              <a:hlinkClick r:id="rId3"/>
            </a:endParaRPr>
          </a:p>
          <a:p>
            <a:r>
              <a:rPr lang="en-GB" dirty="0">
                <a:hlinkClick r:id="rId3"/>
              </a:rPr>
              <a:t>https://realpython.com/</a:t>
            </a:r>
            <a:endParaRPr lang="en-GB" dirty="0"/>
          </a:p>
          <a:p>
            <a:r>
              <a:rPr lang="en-GB" dirty="0">
                <a:hlinkClick r:id="rId4"/>
              </a:rPr>
              <a:t>https://www.w3schools.com/python/python_conditions.asp</a:t>
            </a:r>
          </a:p>
          <a:p>
            <a:r>
              <a:rPr lang="en-GB" dirty="0">
                <a:hlinkClick r:id="rId4"/>
              </a:rPr>
              <a:t>https://www.geeksforgeeks.org/python-programming-language-tutorial/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5961408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63B8-5DD5-DAB1-FBDE-4D9D874B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Next Week!!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CBA8-383A-9006-6C60-49EB4EBC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3752"/>
            <a:ext cx="9905999" cy="4335730"/>
          </a:xfrm>
        </p:spPr>
        <p:txBody>
          <a:bodyPr>
            <a:normAutofit/>
          </a:bodyPr>
          <a:lstStyle/>
          <a:p>
            <a:r>
              <a:rPr lang="en-US" sz="3200" dirty="0"/>
              <a:t>Understand the definition and importance of </a:t>
            </a:r>
            <a:r>
              <a:rPr lang="en-US" sz="3200" dirty="0">
                <a:highlight>
                  <a:srgbClr val="808080"/>
                </a:highlight>
              </a:rPr>
              <a:t>functions.</a:t>
            </a:r>
          </a:p>
          <a:p>
            <a:r>
              <a:rPr lang="en-US" sz="3200" dirty="0"/>
              <a:t>Learn how to declare and call functions.</a:t>
            </a:r>
          </a:p>
          <a:p>
            <a:r>
              <a:rPr lang="en-US" sz="3200" dirty="0"/>
              <a:t>Understand the concept of parameters, return values and scope of variables.</a:t>
            </a:r>
          </a:p>
          <a:p>
            <a:r>
              <a:rPr lang="en-US" sz="3200" dirty="0"/>
              <a:t>Practice importing and using built-in modules.</a:t>
            </a: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239112316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9F3A-BE2E-5438-4DC4-88E478C4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3333"/>
          </a:xfrm>
        </p:spPr>
        <p:txBody>
          <a:bodyPr>
            <a:normAutofit/>
          </a:bodyPr>
          <a:lstStyle/>
          <a:p>
            <a:r>
              <a:rPr lang="en-US" sz="4400" dirty="0"/>
              <a:t>Last week’s recap</a:t>
            </a:r>
            <a:endParaRPr lang="en-A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28C9-30DE-0ADD-8729-13FF64A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0090"/>
            <a:ext cx="9905999" cy="4428698"/>
          </a:xfrm>
        </p:spPr>
        <p:txBody>
          <a:bodyPr>
            <a:normAutofit/>
          </a:bodyPr>
          <a:lstStyle/>
          <a:p>
            <a:r>
              <a:rPr lang="en-US" sz="3200" dirty="0"/>
              <a:t>Different data types such as String, Integer, Float </a:t>
            </a:r>
          </a:p>
          <a:p>
            <a:pPr marL="0" indent="0">
              <a:buNone/>
            </a:pPr>
            <a:r>
              <a:rPr lang="en-US" sz="3200" dirty="0"/>
              <a:t>and Boolean.</a:t>
            </a:r>
          </a:p>
          <a:p>
            <a:r>
              <a:rPr lang="en-US" sz="3200" dirty="0"/>
              <a:t>Concepts like Dynamic typing and Type </a:t>
            </a:r>
          </a:p>
          <a:p>
            <a:pPr marL="0" indent="0">
              <a:buNone/>
            </a:pPr>
            <a:r>
              <a:rPr lang="en-US" sz="3200" dirty="0"/>
              <a:t>Casting.</a:t>
            </a:r>
          </a:p>
          <a:p>
            <a:r>
              <a:rPr lang="en-US" sz="3200" dirty="0"/>
              <a:t>Different operators to perform operations.</a:t>
            </a:r>
          </a:p>
          <a:p>
            <a:r>
              <a:rPr lang="en-US" sz="3200" dirty="0"/>
              <a:t>Complex data Types such as Lists, Dictionaries and Tuples</a:t>
            </a:r>
            <a:endParaRPr lang="en-AE" sz="3200" dirty="0"/>
          </a:p>
          <a:p>
            <a:pPr algn="l"/>
            <a:endParaRPr lang="en-A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F55D7-7586-F51B-3270-B36F4949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3" t="9232" r="26887" b="16450"/>
          <a:stretch/>
        </p:blipFill>
        <p:spPr>
          <a:xfrm>
            <a:off x="9866244" y="1954695"/>
            <a:ext cx="1709530" cy="2570347"/>
          </a:xfrm>
          <a:prstGeom prst="flowChartOffpage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9240788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3" name="Group 19462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464" name="Rectangle 19463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65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Colorful Confetti PSD, 3,000+ High Quality Free PSD Templates for Download">
            <a:extLst>
              <a:ext uri="{FF2B5EF4-FFF2-40B4-BE49-F238E27FC236}">
                <a16:creationId xmlns:a16="http://schemas.microsoft.com/office/drawing/2014/main" id="{7C39EA26-BB62-9FE4-BCF9-B948F9463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b="448"/>
          <a:stretch/>
        </p:blipFill>
        <p:spPr bwMode="auto">
          <a:xfrm>
            <a:off x="-1" y="9"/>
            <a:ext cx="12192002" cy="68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7" name="Group 19466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9468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69" name="Group 19468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9489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0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1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2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0" name="Group 19469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483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4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5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6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7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8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1" name="Group 19470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479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0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1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2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2" name="Group 19471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473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4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5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6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7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8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60335C-C9AA-F611-B25F-565F4EBD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THANK YOU FOR STICKING TILL THE END!!!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02E0-7AD6-D422-8D9F-A3F21274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01814"/>
            <a:ext cx="9905999" cy="422367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Here is Another Special Easter Egg in Python</a:t>
            </a:r>
          </a:p>
          <a:p>
            <a:pPr marL="0" indent="0" algn="ctr">
              <a:buNone/>
            </a:pP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antigravity</a:t>
            </a:r>
          </a:p>
          <a:p>
            <a:pPr marL="0" indent="0" algn="ctr">
              <a:buNone/>
            </a:pPr>
            <a:r>
              <a:rPr lang="en-US" sz="4400" dirty="0"/>
              <a:t>Try it in your Python shell and see the result!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535777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4824A9C-9034-A96F-DC8D-397E6DF8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9168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DAAC-8E65-04B3-CBC7-0EB7E47A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objectives: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C7A1-42D0-4632-EA60-88CC80AD7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8686"/>
            <a:ext cx="7074540" cy="420327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Grasp the idea of conditional statements and loops.</a:t>
            </a:r>
          </a:p>
          <a:p>
            <a:r>
              <a:rPr lang="en-US" sz="3200" dirty="0"/>
              <a:t>Understand the concepts of indentation, iteration and incrementation.</a:t>
            </a:r>
          </a:p>
          <a:p>
            <a:r>
              <a:rPr lang="en-US" sz="3200" dirty="0"/>
              <a:t>Learn how to use logical operators within conditionals.</a:t>
            </a:r>
          </a:p>
          <a:p>
            <a:r>
              <a:rPr lang="en-US" sz="3200" dirty="0"/>
              <a:t>Understand the structure and use of loops. </a:t>
            </a:r>
            <a:br>
              <a:rPr lang="en-US" sz="3200" dirty="0"/>
            </a:br>
            <a:r>
              <a:rPr lang="en-US" sz="3200" dirty="0"/>
              <a:t>Implement loops with complex data types.</a:t>
            </a:r>
            <a:endParaRPr lang="en-AE" sz="3200" dirty="0"/>
          </a:p>
        </p:txBody>
      </p:sp>
      <p:pic>
        <p:nvPicPr>
          <p:cNvPr id="1026" name="Picture 2" descr="Checklist png images | PNGWing">
            <a:extLst>
              <a:ext uri="{FF2B5EF4-FFF2-40B4-BE49-F238E27FC236}">
                <a16:creationId xmlns:a16="http://schemas.microsoft.com/office/drawing/2014/main" id="{45F83F92-AB00-562F-29C0-0945E778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8889" l="10000" r="90000">
                        <a14:foregroundMark x1="20833" y1="95556" x2="24722" y2="29444"/>
                        <a14:foregroundMark x1="24722" y1="29444" x2="39722" y2="16111"/>
                        <a14:foregroundMark x1="39722" y1="16111" x2="48056" y2="1667"/>
                        <a14:foregroundMark x1="48056" y1="1667" x2="58333" y2="12500"/>
                        <a14:foregroundMark x1="58333" y1="12500" x2="75833" y2="16944"/>
                        <a14:foregroundMark x1="75833" y1="16944" x2="83611" y2="86667"/>
                        <a14:foregroundMark x1="83611" y1="86667" x2="73889" y2="97778"/>
                        <a14:foregroundMark x1="73889" y1="97778" x2="33056" y2="98889"/>
                        <a14:foregroundMark x1="33056" y1="98889" x2="20278" y2="94722"/>
                        <a14:foregroundMark x1="43333" y1="7500" x2="56667" y2="6667"/>
                        <a14:foregroundMark x1="22778" y1="53333" x2="21389" y2="24167"/>
                        <a14:foregroundMark x1="21389" y1="24167" x2="21389" y2="24167"/>
                        <a14:foregroundMark x1="21389" y1="30278" x2="35000" y2="20000"/>
                        <a14:foregroundMark x1="35000" y1="20000" x2="36944" y2="20278"/>
                        <a14:foregroundMark x1="16944" y1="26667" x2="29167" y2="14444"/>
                        <a14:foregroundMark x1="29167" y1="14444" x2="45000" y2="12500"/>
                        <a14:foregroundMark x1="45000" y1="12500" x2="45278" y2="12500"/>
                        <a14:foregroundMark x1="34444" y1="34167" x2="29722" y2="61667"/>
                        <a14:foregroundMark x1="29722" y1="61667" x2="32500" y2="78333"/>
                        <a14:foregroundMark x1="32500" y1="78333" x2="55278" y2="69722"/>
                        <a14:foregroundMark x1="55278" y1="69722" x2="66111" y2="48889"/>
                        <a14:foregroundMark x1="66111" y1="48889" x2="55556" y2="28611"/>
                        <a14:foregroundMark x1="55556" y1="28611" x2="37500" y2="30000"/>
                        <a14:foregroundMark x1="37500" y1="30000" x2="30278" y2="35556"/>
                        <a14:foregroundMark x1="32778" y1="41944" x2="40833" y2="35278"/>
                        <a14:foregroundMark x1="72500" y1="13611" x2="82778" y2="24722"/>
                        <a14:foregroundMark x1="82778" y1="24722" x2="71389" y2="16389"/>
                        <a14:foregroundMark x1="71389" y1="16389" x2="71389" y2="15278"/>
                        <a14:foregroundMark x1="54722" y1="6667" x2="57778" y2="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5" y="1958686"/>
            <a:ext cx="2940627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35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3E168-BDD5-4207-76FD-2E374821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to Conditionals and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3220-2BA3-EEB3-391F-ECE9109C0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44771"/>
            <a:ext cx="10404593" cy="38578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>
                <a:highlight>
                  <a:srgbClr val="000080"/>
                </a:highlight>
              </a:rPr>
              <a:t>Welcome to Week 3! We’re Halfway there </a:t>
            </a:r>
            <a:r>
              <a:rPr lang="en-GB" sz="3600" dirty="0">
                <a:highlight>
                  <a:srgbClr val="000080"/>
                </a:highlight>
                <a:sym typeface="Wingdings" panose="05000000000000000000" pitchFamily="2" charset="2"/>
              </a:rPr>
              <a:t>&gt;:D </a:t>
            </a:r>
          </a:p>
          <a:p>
            <a:r>
              <a:rPr lang="en-US" sz="2800" dirty="0"/>
              <a:t>This week, we'll dive into conditionals and loops, essential for controlling the flow of your programs.</a:t>
            </a:r>
          </a:p>
          <a:p>
            <a:r>
              <a:rPr lang="en-US" sz="2800" dirty="0"/>
              <a:t>Topics: If-else statements, for loops, while loops, nested loops and While True loops.</a:t>
            </a:r>
          </a:p>
          <a:p>
            <a:r>
              <a:rPr lang="en-US" sz="2800" dirty="0"/>
              <a:t>VERY IMPORTANT PROGRAMMING CONCEPT!!!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8304385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9195-EA8A-1BCF-D39B-FDA2EA28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612" y="427323"/>
            <a:ext cx="5284034" cy="1478570"/>
          </a:xfrm>
        </p:spPr>
        <p:txBody>
          <a:bodyPr>
            <a:normAutofit fontScale="90000"/>
          </a:bodyPr>
          <a:lstStyle/>
          <a:p>
            <a:r>
              <a:rPr lang="en-GB" dirty="0"/>
              <a:t>Understanding Indentation in python </a:t>
            </a:r>
            <a:r>
              <a:rPr lang="en-GB" dirty="0">
                <a:highlight>
                  <a:srgbClr val="000000"/>
                </a:highlight>
              </a:rPr>
              <a:t>(IMP)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6259-5B40-1186-F2FD-461057D6B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612" y="1905893"/>
            <a:ext cx="5201588" cy="46223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uses indentation to define the </a:t>
            </a:r>
            <a:r>
              <a:rPr lang="en-US" b="1" dirty="0"/>
              <a:t>blocks of code</a:t>
            </a:r>
            <a:r>
              <a:rPr lang="en-US" dirty="0"/>
              <a:t>. Indentation is crucial for the correct execution of the code.</a:t>
            </a:r>
          </a:p>
          <a:p>
            <a:r>
              <a:rPr lang="en-US" dirty="0"/>
              <a:t>Code within the same block must be indented with the same number of spaces or tabs. </a:t>
            </a:r>
          </a:p>
          <a:p>
            <a:r>
              <a:rPr lang="en-US" dirty="0"/>
              <a:t>Always use the same type of indentation (spaces or tabs) throughout your code. Mixing tabs and spaces can lead to errors.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2A754-E3B9-2D5C-FD39-254E5975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77" r="5494" b="17377"/>
          <a:stretch/>
        </p:blipFill>
        <p:spPr>
          <a:xfrm>
            <a:off x="-1" y="0"/>
            <a:ext cx="6554071" cy="4524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52839-4B81-6187-B0D3-A540038D6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1" b="18293"/>
          <a:stretch/>
        </p:blipFill>
        <p:spPr>
          <a:xfrm>
            <a:off x="0" y="4524858"/>
            <a:ext cx="6554070" cy="23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959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18A42-1AF5-94A9-AEAF-8BBF852D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Conditional Statements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7EF1-74AD-0903-6DF6-4F5A83E97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Conditional statements allow you to execute specific code blocks based on certain conditions.</a:t>
            </a:r>
          </a:p>
          <a:p>
            <a:pPr>
              <a:lnSpc>
                <a:spcPct val="110000"/>
              </a:lnSpc>
            </a:pPr>
            <a:r>
              <a:rPr lang="en-US" sz="1900"/>
              <a:t>They help control the </a:t>
            </a:r>
            <a:r>
              <a:rPr lang="en-US" sz="1900" b="1"/>
              <a:t>flow of your program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/>
              <a:t>Types of Conditional Statements:</a:t>
            </a:r>
          </a:p>
          <a:p>
            <a:pPr>
              <a:lnSpc>
                <a:spcPct val="110000"/>
              </a:lnSpc>
            </a:pPr>
            <a:r>
              <a:rPr lang="en-US" sz="1900"/>
              <a:t>If</a:t>
            </a:r>
          </a:p>
          <a:p>
            <a:pPr>
              <a:lnSpc>
                <a:spcPct val="110000"/>
              </a:lnSpc>
            </a:pPr>
            <a:r>
              <a:rPr lang="en-US" sz="1900"/>
              <a:t>elif</a:t>
            </a:r>
          </a:p>
          <a:p>
            <a:pPr>
              <a:lnSpc>
                <a:spcPct val="110000"/>
              </a:lnSpc>
            </a:pPr>
            <a:r>
              <a:rPr lang="en-US" sz="1900"/>
              <a:t>else</a:t>
            </a:r>
            <a:endParaRPr lang="en-GB" sz="1900"/>
          </a:p>
        </p:txBody>
      </p:sp>
      <p:pic>
        <p:nvPicPr>
          <p:cNvPr id="3075" name="Picture 3" descr="Conditional Statements in Python – Real Python">
            <a:extLst>
              <a:ext uri="{FF2B5EF4-FFF2-40B4-BE49-F238E27FC236}">
                <a16:creationId xmlns:a16="http://schemas.microsoft.com/office/drawing/2014/main" id="{632072A2-4315-FA2E-E320-87B6D9022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" r="6415" b="-2"/>
          <a:stretch/>
        </p:blipFill>
        <p:spPr bwMode="auto">
          <a:xfrm>
            <a:off x="6155140" y="2249487"/>
            <a:ext cx="5288055" cy="3462333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44089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BD7D-CF92-7A23-5378-93B75A13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/>
              <a:t>If-Else Statements</a:t>
            </a:r>
          </a:p>
        </p:txBody>
      </p:sp>
      <p:sp>
        <p:nvSpPr>
          <p:cNvPr id="10247" name="Round Diagonal Corner Rectangle 6">
            <a:extLst>
              <a:ext uri="{FF2B5EF4-FFF2-40B4-BE49-F238E27FC236}">
                <a16:creationId xmlns:a16="http://schemas.microsoft.com/office/drawing/2014/main" id="{7CADF06E-666D-4233-B4C0-CB050DED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If Else Conditionals in Python | Board Infinity">
            <a:extLst>
              <a:ext uri="{FF2B5EF4-FFF2-40B4-BE49-F238E27FC236}">
                <a16:creationId xmlns:a16="http://schemas.microsoft.com/office/drawing/2014/main" id="{052E6C9A-6049-CFA0-ABA3-DCA6488F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617" y="2532278"/>
            <a:ext cx="3178638" cy="17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70430-DB55-1639-D201-392A0E7B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Syntax: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i="1" dirty="0"/>
              <a:t>condition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# code to execute if condition is true</a:t>
            </a:r>
          </a:p>
          <a:p>
            <a:pPr marL="0" indent="0">
              <a:buNone/>
            </a:pPr>
            <a:r>
              <a:rPr lang="en-US" dirty="0"/>
              <a:t>else:</a:t>
            </a:r>
          </a:p>
          <a:p>
            <a:pPr marL="0" indent="0">
              <a:buNone/>
            </a:pPr>
            <a:r>
              <a:rPr lang="en-US" dirty="0"/>
              <a:t>	# code to execute if condition is false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16523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93131-F5EC-C85C-E451-8D99AA3A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sz="4400" dirty="0" err="1"/>
              <a:t>Elif</a:t>
            </a:r>
            <a:r>
              <a:rPr lang="en-GB" sz="4400" dirty="0"/>
              <a:t> (Else if) Statements</a:t>
            </a:r>
            <a:br>
              <a:rPr lang="en-GB" sz="4400" dirty="0"/>
            </a:br>
            <a:r>
              <a:rPr lang="en-US" sz="2000" dirty="0"/>
              <a:t>Use </a:t>
            </a:r>
            <a:r>
              <a:rPr lang="en-US" sz="2000" dirty="0" err="1"/>
              <a:t>elif</a:t>
            </a:r>
            <a:r>
              <a:rPr lang="en-US" sz="2000" dirty="0"/>
              <a:t> to check multiple conditions.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B73C-4792-2A81-6ED3-A3E18CE1C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6"/>
            <a:ext cx="5900833" cy="423320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800" b="1" dirty="0"/>
              <a:t>Syntax:</a:t>
            </a:r>
            <a:endParaRPr lang="en-US" sz="28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if </a:t>
            </a:r>
            <a:r>
              <a:rPr lang="en-US" sz="2000" i="1" dirty="0">
                <a:highlight>
                  <a:srgbClr val="008000"/>
                </a:highlight>
              </a:rPr>
              <a:t>condition1</a:t>
            </a:r>
            <a:r>
              <a:rPr lang="en-US" sz="2000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	# code to execute if </a:t>
            </a:r>
            <a:r>
              <a:rPr lang="en-US" sz="2000" dirty="0">
                <a:highlight>
                  <a:srgbClr val="008000"/>
                </a:highlight>
              </a:rPr>
              <a:t>condition1</a:t>
            </a:r>
            <a:r>
              <a:rPr lang="en-US" sz="2000" dirty="0"/>
              <a:t> is true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 err="1"/>
              <a:t>elif</a:t>
            </a:r>
            <a:r>
              <a:rPr lang="en-US" sz="2000" dirty="0"/>
              <a:t> </a:t>
            </a:r>
            <a:r>
              <a:rPr lang="en-US" sz="2000" i="1" dirty="0">
                <a:highlight>
                  <a:srgbClr val="000080"/>
                </a:highlight>
              </a:rPr>
              <a:t>condition2</a:t>
            </a:r>
            <a:r>
              <a:rPr lang="en-US" sz="2000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	# code to execute if </a:t>
            </a:r>
            <a:r>
              <a:rPr lang="en-US" sz="2000" dirty="0">
                <a:highlight>
                  <a:srgbClr val="000080"/>
                </a:highlight>
              </a:rPr>
              <a:t>condition2</a:t>
            </a:r>
            <a:r>
              <a:rPr lang="en-US" sz="2000" dirty="0"/>
              <a:t> is true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else: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	# code to execute if all conditions are false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900" dirty="0"/>
          </a:p>
        </p:txBody>
      </p:sp>
      <p:pic>
        <p:nvPicPr>
          <p:cNvPr id="4099" name="Picture 3" descr="Python If elif else | elif Statement, Example - Scientech Easy">
            <a:extLst>
              <a:ext uri="{FF2B5EF4-FFF2-40B4-BE49-F238E27FC236}">
                <a16:creationId xmlns:a16="http://schemas.microsoft.com/office/drawing/2014/main" id="{9F85FF77-188B-F511-8B3E-935CBE0B7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" r="5" b="5"/>
          <a:stretch/>
        </p:blipFill>
        <p:spPr bwMode="auto">
          <a:xfrm>
            <a:off x="7042244" y="2496398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3898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42EB5CD-8E2A-46F9-A964-51063BA79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3782A59-216A-4761-BB23-8FAB5ED59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B2CFC07-AC83-47CA-A840-37F5522F3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4C570D-BA58-4F3E-A80F-B42A96D38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B7C8EE0D-9121-40D1-8FC6-B8A08C2D0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922CFF4-CDFC-422F-891F-6D260B4A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AE0A346D-ADB8-4E2B-AF35-3583E9CFF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6E97EF8B-5B80-40E5-971C-349839F20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2A9A1D44-7BD1-4070-B7E7-1DD1A22D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D9EA94AB-F056-4668-8969-1AC195DF0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D463DC46-8F82-437E-9736-3599C766A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0ED12E23-D626-4826-982C-2F810616C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21991F86-8414-4C93-8CFE-81573B9F1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68CBBB5C-2BB7-482A-8C7A-8B7924EB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F04ED21-3C82-4C11-8747-8D98EB518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94194F9-739E-489F-91BD-0B9497F38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7726FE8-044D-4B7F-9171-EE9DD0BF5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81C95E42-07DD-437E-8780-A9D09028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DDEB5D3C-CF76-4B91-8BE1-86B89C9C7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B2626DC-52B0-45F3-9AFC-E1C631CF2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7CE56F71-53A9-4250-BC36-264BCAC17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FE2FA58-84C9-4F56-8454-FFFD94A13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90013070-69C1-401F-8FD7-BCAB9BE14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78E61A6-3129-4F8D-B09F-39436FAC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06189218-336C-4469-A755-17133A575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9E66B2C-F5C2-4539-B46E-2DFA4ADB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EB8FC7A0-EC44-4E46-A4A1-3C322184D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AB953EFF-79D1-450D-AEC0-1142488BA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A62A572B-08DB-4ED1-8FB4-0E965194A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7D17778-F0B3-42F5-8EB5-726A010C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845C1E08-B269-496F-946B-A5FE1E8C7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20568B30-69BE-4D7F-9CF9-828022D55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BA7897DC-29D0-4EB8-AE90-5D6E21D60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F7F432A3-A1CA-4035-BF3C-F2404E17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D8704EE1-853A-4090-94FF-37C58C434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031B681-426F-4C69-AE76-4FF1601EF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EF4843D8-6AD0-45B4-BAE7-36B0B7C1E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1050059C-2DE5-4543-BD75-C0462C7F8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A0AC0DF-2208-4BF4-9FE6-5D8E83CA1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67F3F98-D09B-412F-B67B-6FF483B9F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E4620EBE-9023-49A3-850B-8B0D92B00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E40AA012-CE6C-429D-94A7-F328939B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B63DF39-E776-45A5-9919-E201990B9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60C1E92-C983-42A1-BB66-F18EDEE7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48ACF1AB-ED08-4940-AB38-9D45335D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90E96C4-0B94-4359-BA45-9FD014061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308F1002-9BFB-4DC6-B6C8-D9B8205F7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03521010-D71B-41F5-9425-51061BF02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292EF10D-A3AC-493F-8ABA-558F15C3B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326358A3-F8E4-4DA0-847A-CF757EDF8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6C5FBC4C-228F-42A2-96CD-0B64953F9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6C9963B5-82FA-4384-BA71-426BB6597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CFB9332F-2E79-4E02-A870-C7106BA30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78AC9B11-48B7-43EA-8D4D-C4A660CFB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0419A27-13E2-436F-956A-12DDA63F9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57C0BC74-F256-4490-8252-DDD04E092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DFAF00B-165E-4E43-B165-30D1194A5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DCDD0F3-4122-4C03-A441-F186DDAB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76439D-E2D9-9421-013D-F0F698F9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GB"/>
              <a:t>Introduction to Loops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EE32F5-F8EF-BF99-C224-6B967016E5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90" r="10032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9440B-B221-D7AC-2F93-04CED7A87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1" t="13172" r="-981" b="9336"/>
          <a:stretch/>
        </p:blipFill>
        <p:spPr>
          <a:xfrm>
            <a:off x="3713" y="3434557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CCF54D-61DC-4338-B5BF-A12B62A13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E3E092-DFCC-479B-902D-6FC98FDA7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88719-B0C8-CAC6-97F0-EC37A6C50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1990726"/>
            <a:ext cx="5877677" cy="461962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Loops are used to execute a block of code repeatedly when a condition is true.</a:t>
            </a:r>
          </a:p>
          <a:p>
            <a:pPr>
              <a:lnSpc>
                <a:spcPct val="110000"/>
              </a:lnSpc>
            </a:pPr>
            <a:r>
              <a:rPr lang="en-US" dirty="0"/>
              <a:t>Types of Loops in Python: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For loop</a:t>
            </a:r>
          </a:p>
          <a:p>
            <a:pPr lvl="1">
              <a:lnSpc>
                <a:spcPct val="110000"/>
              </a:lnSpc>
            </a:pPr>
            <a:r>
              <a:rPr lang="en-GB" sz="2400" dirty="0"/>
              <a:t>While loop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/>
              <a:t>Why Use Loops?</a:t>
            </a:r>
            <a:endParaRPr lang="en-US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To automate repetitive tasks.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To iterate over sequences (e.g., lists, strings).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To reduce the amount of code.</a:t>
            </a:r>
          </a:p>
        </p:txBody>
      </p:sp>
    </p:spTree>
    <p:extLst>
      <p:ext uri="{BB962C8B-B14F-4D97-AF65-F5344CB8AC3E}">
        <p14:creationId xmlns:p14="http://schemas.microsoft.com/office/powerpoint/2010/main" val="3458588890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1584</TotalTime>
  <Words>1031</Words>
  <Application>Microsoft Office PowerPoint</Application>
  <PresentationFormat>Widescreen</PresentationFormat>
  <Paragraphs>139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Courier New</vt:lpstr>
      <vt:lpstr>Tw Cen MT</vt:lpstr>
      <vt:lpstr>Wingdings</vt:lpstr>
      <vt:lpstr>Circuit</vt:lpstr>
      <vt:lpstr>Session 3: Conditionals and Loops </vt:lpstr>
      <vt:lpstr>Last week’s recap</vt:lpstr>
      <vt:lpstr>This Week’s objectives:</vt:lpstr>
      <vt:lpstr>Introduction to Conditionals and loops</vt:lpstr>
      <vt:lpstr>Understanding Indentation in python (IMP)</vt:lpstr>
      <vt:lpstr>Conditional Statements in Python</vt:lpstr>
      <vt:lpstr>If-Else Statements</vt:lpstr>
      <vt:lpstr>Elif (Else if) Statements Use elif to check multiple conditions.</vt:lpstr>
      <vt:lpstr>Introduction to Loops</vt:lpstr>
      <vt:lpstr>For loop</vt:lpstr>
      <vt:lpstr>In and Range Keywords</vt:lpstr>
      <vt:lpstr>While Loop</vt:lpstr>
      <vt:lpstr>While True Loop</vt:lpstr>
      <vt:lpstr>Loops with Lists</vt:lpstr>
      <vt:lpstr>Nested Loops</vt:lpstr>
      <vt:lpstr>Break and continue</vt:lpstr>
      <vt:lpstr>Mini Test</vt:lpstr>
      <vt:lpstr>Additional Resources</vt:lpstr>
      <vt:lpstr>Preview of Next Week!!</vt:lpstr>
      <vt:lpstr>THANK YOU FOR STICKING TILL THE END!!!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Arfa Kazi</dc:creator>
  <cp:lastModifiedBy>Arfa Kazi</cp:lastModifiedBy>
  <cp:revision>12</cp:revision>
  <dcterms:created xsi:type="dcterms:W3CDTF">2024-07-01T09:39:52Z</dcterms:created>
  <dcterms:modified xsi:type="dcterms:W3CDTF">2024-07-13T08:07:30Z</dcterms:modified>
</cp:coreProperties>
</file>